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4" r:id="rId18"/>
  </p:sldIdLst>
  <p:sldSz cx="9144000" cy="6858000" type="screen4x3"/>
  <p:notesSz cx="6888163" cy="100203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8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7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4C35A-0AFB-45F4-BBF5-B2ABCBE9CE2F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67B19-35BC-4AB9-A258-1536EE328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334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67B19-35BC-4AB9-A258-1536EE32873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2786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548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179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56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984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61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474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334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981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94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756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681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5A8C-6179-4024-8FF8-EFA7837FF0DC}" type="datetimeFigureOut">
              <a:rPr lang="nl-NL" smtClean="0"/>
              <a:pPr/>
              <a:t>7-6-2017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19EDB-9C85-438E-91D9-84F6B36D4E1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1488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780927"/>
            <a:ext cx="7772400" cy="819523"/>
          </a:xfrm>
        </p:spPr>
        <p:txBody>
          <a:bodyPr anchor="b"/>
          <a:lstStyle/>
          <a:p>
            <a:r>
              <a:rPr lang="nl-NL" dirty="0"/>
              <a:t>Veiligheid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599" y="4005064"/>
            <a:ext cx="6400800" cy="1487016"/>
          </a:xfrm>
        </p:spPr>
        <p:txBody>
          <a:bodyPr>
            <a:normAutofit lnSpcReduction="10000"/>
          </a:bodyPr>
          <a:lstStyle/>
          <a:p>
            <a:r>
              <a:rPr lang="nl-NL" dirty="0"/>
              <a:t>BRO 2017</a:t>
            </a:r>
          </a:p>
          <a:p>
            <a:r>
              <a:rPr lang="nl-NL" sz="2800" dirty="0"/>
              <a:t>Anja Habets</a:t>
            </a:r>
          </a:p>
          <a:p>
            <a:r>
              <a:rPr lang="nl-NL" sz="2800" dirty="0"/>
              <a:t>Ernst Jacobi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48680"/>
            <a:ext cx="4320479" cy="208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617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Op het water</a:t>
            </a:r>
            <a:endParaRPr lang="nl-NL" sz="2800" dirty="0"/>
          </a:p>
          <a:p>
            <a:pPr marL="0" indent="0" algn="ctr">
              <a:buNone/>
            </a:pPr>
            <a:r>
              <a:rPr lang="nl-NL" sz="2800" dirty="0"/>
              <a:t>De Belangrijkste Verkeersregel</a:t>
            </a:r>
          </a:p>
          <a:p>
            <a:pPr marL="0" indent="0" algn="ctr">
              <a:buNone/>
            </a:pPr>
            <a:r>
              <a:rPr lang="nl-NL" sz="2800" dirty="0"/>
              <a:t>GOED ZEEMANSCHAP</a:t>
            </a:r>
          </a:p>
          <a:p>
            <a:pPr marL="0" indent="0" algn="ctr">
              <a:buNone/>
            </a:pPr>
            <a:r>
              <a:rPr lang="nl-NL" sz="2400" dirty="0"/>
              <a:t>Voorkom gevaarlijke situaties en aanvaringen</a:t>
            </a:r>
          </a:p>
          <a:p>
            <a:pPr marL="0" indent="0" algn="ctr">
              <a:buNone/>
            </a:pPr>
            <a:endParaRPr lang="nl-NL" sz="2800" dirty="0"/>
          </a:p>
          <a:p>
            <a:pPr marL="0" indent="0" algn="ctr">
              <a:buNone/>
            </a:pPr>
            <a:endParaRPr lang="nl-NL" sz="2800" dirty="0"/>
          </a:p>
          <a:p>
            <a:pPr marL="0" indent="0" algn="ctr">
              <a:buNone/>
            </a:pPr>
            <a:endParaRPr lang="nl-NL" sz="28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sz="2800" dirty="0"/>
          </a:p>
        </p:txBody>
      </p:sp>
      <p:pic>
        <p:nvPicPr>
          <p:cNvPr id="4" name="Afbeelding 3" descr="http://thumbs.dreamstime.com/z/oude-zeeman-28123683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22"/>
          <a:stretch/>
        </p:blipFill>
        <p:spPr bwMode="auto">
          <a:xfrm>
            <a:off x="3205870" y="3573016"/>
            <a:ext cx="2743200" cy="2647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01766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Bij bijzondere omstandigheden</a:t>
            </a:r>
          </a:p>
          <a:p>
            <a:pPr marL="0" indent="0">
              <a:buNone/>
            </a:pPr>
            <a:r>
              <a:rPr lang="nl-NL" sz="2800" dirty="0"/>
              <a:t>Omslaan Boot</a:t>
            </a:r>
          </a:p>
          <a:p>
            <a:r>
              <a:rPr lang="nl-NL" sz="2600" dirty="0"/>
              <a:t>Voorkom onderkoeling.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600" dirty="0"/>
              <a:t>Afhankelijk van: </a:t>
            </a:r>
          </a:p>
          <a:p>
            <a:pPr marL="0" indent="0">
              <a:buNone/>
            </a:pPr>
            <a:r>
              <a:rPr lang="nl-NL" sz="2600" dirty="0"/>
              <a:t>Watertemperatuur , afstand  tot de wal, kans op redding.</a:t>
            </a:r>
          </a:p>
          <a:p>
            <a:pPr marL="0" indent="0">
              <a:buNone/>
            </a:pPr>
            <a:r>
              <a:rPr lang="nl-NL" sz="2600" dirty="0"/>
              <a:t>Bij de boot blijven of naar de kant zwemmen.</a:t>
            </a:r>
          </a:p>
          <a:p>
            <a:pPr marL="0" indent="0">
              <a:buNone/>
            </a:pPr>
            <a:r>
              <a:rPr lang="nl-NL" sz="2400" dirty="0"/>
              <a:t>.</a:t>
            </a:r>
          </a:p>
          <a:p>
            <a:r>
              <a:rPr lang="nl-NL" sz="2600" dirty="0"/>
              <a:t>Bij lage watertemperatuur,  &lt; 10 </a:t>
            </a:r>
            <a:r>
              <a:rPr lang="nl-NL" sz="2600" baseline="30000" dirty="0"/>
              <a:t>0</a:t>
            </a:r>
            <a:r>
              <a:rPr lang="nl-NL" sz="2600" dirty="0"/>
              <a:t> C :</a:t>
            </a:r>
          </a:p>
          <a:p>
            <a:pPr marL="0" indent="0">
              <a:buNone/>
            </a:pPr>
            <a:r>
              <a:rPr lang="nl-NL" sz="2400" dirty="0"/>
              <a:t>     - Bij de boot blijven en aan de boot vasthouden.</a:t>
            </a:r>
          </a:p>
          <a:p>
            <a:pPr marL="0" indent="0">
              <a:buNone/>
            </a:pPr>
            <a:r>
              <a:rPr lang="nl-NL" sz="2400" dirty="0"/>
              <a:t>     - Minimaal bewegen. Bewegen versnelt afkoeling.</a:t>
            </a:r>
          </a:p>
          <a:p>
            <a:pPr marL="0" indent="0">
              <a:buNone/>
            </a:pPr>
            <a:r>
              <a:rPr lang="nl-NL" sz="2400" dirty="0"/>
              <a:t>     - Vertraag afkoeling door in elkaar gekrompen te blijven.</a:t>
            </a:r>
          </a:p>
          <a:p>
            <a:pPr marL="0" indent="0">
              <a:buNone/>
            </a:pPr>
            <a:r>
              <a:rPr lang="nl-NL" sz="2400" dirty="0"/>
              <a:t>     - Trek de aandacht van anderen.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61552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Bij bijzondere omstandigheden</a:t>
            </a:r>
          </a:p>
          <a:p>
            <a:pPr marL="0" indent="0">
              <a:buNone/>
            </a:pPr>
            <a:r>
              <a:rPr lang="nl-NL" sz="2800" dirty="0"/>
              <a:t>Omslaan Boot</a:t>
            </a:r>
          </a:p>
          <a:p>
            <a:pPr marL="0" indent="0">
              <a:buNone/>
            </a:pPr>
            <a:r>
              <a:rPr lang="nl-NL" sz="2400" dirty="0"/>
              <a:t>Effect van de temperatuur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      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   </a:t>
            </a:r>
            <a:r>
              <a:rPr lang="nl-NL" sz="2400" dirty="0"/>
              <a:t>Daling lichaamstemperatuur bij een</a:t>
            </a:r>
          </a:p>
          <a:p>
            <a:pPr marL="0" indent="0">
              <a:buNone/>
            </a:pPr>
            <a:r>
              <a:rPr lang="nl-NL" sz="2400" dirty="0"/>
              <a:t>    verblijfsduur van 20 min in het water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24943"/>
            <a:ext cx="2808312" cy="1368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068960"/>
            <a:ext cx="2988877" cy="320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9494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Bij bijzondere omstandigheden</a:t>
            </a:r>
          </a:p>
          <a:p>
            <a:pPr marL="0" indent="0">
              <a:buNone/>
            </a:pPr>
            <a:r>
              <a:rPr lang="nl-NL" sz="2800" dirty="0"/>
              <a:t>Omslaan Boot</a:t>
            </a:r>
          </a:p>
          <a:p>
            <a:r>
              <a:rPr lang="nl-NL" sz="2800" dirty="0"/>
              <a:t>Op de wal.</a:t>
            </a:r>
          </a:p>
          <a:p>
            <a:pPr marL="0" indent="0">
              <a:buNone/>
            </a:pPr>
            <a:r>
              <a:rPr lang="nl-NL" sz="2400" dirty="0"/>
              <a:t>     - Voorkom verdere afkoeling blijf in elkaar gepakt zitten.</a:t>
            </a:r>
          </a:p>
          <a:p>
            <a:pPr marL="0" indent="0">
              <a:buNone/>
            </a:pPr>
            <a:r>
              <a:rPr lang="nl-NL" sz="2400" dirty="0"/>
              <a:t>     - Trek de aandacht van anderen</a:t>
            </a:r>
          </a:p>
          <a:p>
            <a:pPr marL="0" indent="0">
              <a:buNone/>
            </a:pPr>
            <a:r>
              <a:rPr lang="nl-NL" sz="2400" dirty="0"/>
              <a:t>     - Bel de vereniging. </a:t>
            </a:r>
          </a:p>
          <a:p>
            <a:pPr marL="0" indent="0">
              <a:buNone/>
            </a:pPr>
            <a:r>
              <a:rPr lang="nl-NL" sz="2400" dirty="0"/>
              <a:t>        Nummer R&amp;ZG voorprogrammeren</a:t>
            </a:r>
          </a:p>
          <a:p>
            <a:pPr marL="0" indent="0">
              <a:buNone/>
            </a:pPr>
            <a:r>
              <a:rPr lang="nl-NL" sz="2400" dirty="0"/>
              <a:t>        Telefoon in waterdicht  hoesje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      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4381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953344"/>
            <a:ext cx="8604649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Bij bijzondere omstandigheden</a:t>
            </a:r>
          </a:p>
          <a:p>
            <a:pPr marL="0" indent="0">
              <a:buNone/>
            </a:pPr>
            <a:r>
              <a:rPr lang="nl-NL" sz="2800" dirty="0"/>
              <a:t>Omslaan Boot</a:t>
            </a:r>
          </a:p>
          <a:p>
            <a:r>
              <a:rPr lang="nl-NL" sz="2800" dirty="0"/>
              <a:t>Drenkeling </a:t>
            </a:r>
          </a:p>
          <a:p>
            <a:pPr marL="0" indent="0">
              <a:buNone/>
            </a:pPr>
            <a:r>
              <a:rPr lang="nl-NL" sz="2000" dirty="0"/>
              <a:t>     - Zoveel mogelijk horizontaal verplaatsen</a:t>
            </a:r>
          </a:p>
          <a:p>
            <a:pPr marL="0" indent="0">
              <a:buNone/>
            </a:pPr>
            <a:r>
              <a:rPr lang="nl-NL" sz="2000" dirty="0"/>
              <a:t>     - Beschermen tegen verdere afkoeling, eigen lichaamswarmte</a:t>
            </a:r>
          </a:p>
          <a:p>
            <a:pPr marL="0" indent="0">
              <a:buNone/>
            </a:pPr>
            <a:r>
              <a:rPr lang="nl-NL" sz="2000" dirty="0"/>
              <a:t>     - Langzaam opwarmen . Nooit onder de douche!</a:t>
            </a:r>
          </a:p>
          <a:p>
            <a:pPr marL="0" indent="0">
              <a:buNone/>
            </a:pPr>
            <a:r>
              <a:rPr lang="nl-NL" sz="2000" dirty="0"/>
              <a:t>     - Iets (warms) te drinken geven als de drenkeling de beker zelf vasthoudt </a:t>
            </a:r>
          </a:p>
          <a:p>
            <a:pPr marL="0" indent="0">
              <a:buNone/>
            </a:pPr>
            <a:r>
              <a:rPr lang="nl-NL" sz="2000" dirty="0"/>
              <a:t>     - Ambulance  bellen. Reanimeren, hartmassage, beademen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437112"/>
            <a:ext cx="4403060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6801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Bij bijzondere omstandigheden</a:t>
            </a:r>
          </a:p>
          <a:p>
            <a:pPr marL="0" indent="0">
              <a:buNone/>
            </a:pPr>
            <a:r>
              <a:rPr lang="nl-NL" sz="2800" dirty="0"/>
              <a:t>Onweer</a:t>
            </a:r>
          </a:p>
          <a:p>
            <a:pPr marL="0" indent="0">
              <a:buNone/>
            </a:pPr>
            <a:r>
              <a:rPr lang="nl-NL" sz="2800" dirty="0"/>
              <a:t>Bij onweer of onweerdreiging.</a:t>
            </a:r>
          </a:p>
          <a:p>
            <a:r>
              <a:rPr lang="nl-NL" sz="2800" dirty="0"/>
              <a:t>Ga zo snel mogelijk van het water af.</a:t>
            </a:r>
          </a:p>
          <a:p>
            <a:pPr marL="0" indent="0">
              <a:buNone/>
            </a:pPr>
            <a:r>
              <a:rPr lang="nl-NL" sz="2800" dirty="0"/>
              <a:t>    of</a:t>
            </a:r>
          </a:p>
          <a:p>
            <a:r>
              <a:rPr lang="nl-NL" sz="2800" dirty="0"/>
              <a:t>Schuil onder een brug</a:t>
            </a:r>
          </a:p>
          <a:p>
            <a:r>
              <a:rPr lang="nl-NL" sz="2800" dirty="0"/>
              <a:t>Wacht tot het onweer voorbij is 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dirty="0"/>
              <a:t>      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5881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/>
              <a:t>Algemeen</a:t>
            </a:r>
          </a:p>
          <a:p>
            <a:r>
              <a:rPr lang="nl-NL" sz="2400" dirty="0"/>
              <a:t>De keuze een rondje plassen met de klok mee of tegen de klok in te varen hangt van de windrichting af.</a:t>
            </a:r>
          </a:p>
          <a:p>
            <a:r>
              <a:rPr lang="nl-NL" sz="2400" dirty="0"/>
              <a:t>Bij harde wind “hogerwal” houden. Minder golfslag.</a:t>
            </a:r>
          </a:p>
          <a:p>
            <a:r>
              <a:rPr lang="nl-NL" sz="2400" dirty="0"/>
              <a:t>Hoge golven zoveel mogelijk op de “boeg”.</a:t>
            </a:r>
          </a:p>
          <a:p>
            <a:r>
              <a:rPr lang="nl-NL" sz="2400" dirty="0"/>
              <a:t>Bruggen en nauwe doorgangen “ruim aanvaren”, goed zicht op de doorvaart houden.</a:t>
            </a:r>
          </a:p>
          <a:p>
            <a:r>
              <a:rPr lang="nl-NL" sz="2400" dirty="0"/>
              <a:t>Vraag de boeg mee te kijken.</a:t>
            </a:r>
          </a:p>
          <a:p>
            <a:r>
              <a:rPr lang="nl-NL" sz="2400" dirty="0"/>
              <a:t>Roep bij een onduidelijke situatie de stuur/schipper van de andere boot aan en vraag wat hij gaat doen.</a:t>
            </a:r>
          </a:p>
          <a:p>
            <a:r>
              <a:rPr lang="nl-NL" sz="2400" dirty="0"/>
              <a:t>Bij een lage watertemperatuur  &lt; 10 </a:t>
            </a:r>
            <a:r>
              <a:rPr lang="nl-NL" sz="2400" baseline="30000" dirty="0"/>
              <a:t>0 </a:t>
            </a:r>
            <a:r>
              <a:rPr lang="nl-NL" sz="2400" dirty="0"/>
              <a:t>C dicht “bij de oever” varen.</a:t>
            </a:r>
          </a:p>
          <a:p>
            <a:r>
              <a:rPr lang="nl-NL" sz="2400" dirty="0"/>
              <a:t>Boten die aanleggen hebben voorrang boven boten die worden uitgebracht. 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6740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03648" y="3284984"/>
            <a:ext cx="6400800" cy="2520280"/>
          </a:xfrm>
        </p:spPr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dirty="0"/>
              <a:t>BEHOUDEN VAART</a:t>
            </a:r>
          </a:p>
          <a:p>
            <a:r>
              <a:rPr lang="nl-NL" sz="2800" dirty="0"/>
              <a:t>Anja Habets</a:t>
            </a:r>
          </a:p>
          <a:p>
            <a:r>
              <a:rPr lang="nl-NL" sz="2400" dirty="0"/>
              <a:t>Ernst Jacobi</a:t>
            </a:r>
          </a:p>
          <a:p>
            <a:r>
              <a:rPr lang="nl-NL" sz="2400" dirty="0"/>
              <a:t>juni 2017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806732"/>
            <a:ext cx="4542245" cy="219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820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Veiligheid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Passieve veiligheid</a:t>
            </a:r>
          </a:p>
          <a:p>
            <a:pPr marL="0" indent="0">
              <a:buNone/>
            </a:pPr>
            <a:r>
              <a:rPr lang="nl-NL" dirty="0"/>
              <a:t>    Veiligheidsvoorzieningen    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Actieve veiligheid</a:t>
            </a:r>
          </a:p>
          <a:p>
            <a:pPr marL="0" indent="0">
              <a:buNone/>
            </a:pPr>
            <a:r>
              <a:rPr lang="nl-NL" dirty="0"/>
              <a:t>    Je gedrag </a:t>
            </a:r>
          </a:p>
        </p:txBody>
      </p:sp>
    </p:spTree>
    <p:extLst>
      <p:ext uri="{BB962C8B-B14F-4D97-AF65-F5344CB8AC3E}">
        <p14:creationId xmlns:p14="http://schemas.microsoft.com/office/powerpoint/2010/main" val="2270191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Passieve Veiligheid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476946" y="1340768"/>
            <a:ext cx="8229600" cy="604664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Veiligheidsvoorzieningen aan de boot</a:t>
            </a:r>
          </a:p>
          <a:p>
            <a:pPr marL="0" indent="0">
              <a:buNone/>
            </a:pPr>
            <a:endParaRPr lang="nl-NL" sz="2800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32856"/>
            <a:ext cx="2148484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148435"/>
            <a:ext cx="1872208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5220072" y="2960948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Luchtkasten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528" y="3727702"/>
            <a:ext cx="2020131" cy="139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476946" y="3759595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/>
              <a:t>Boegbal</a:t>
            </a:r>
            <a:endParaRPr lang="nl-NL" sz="28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594" y="3757172"/>
            <a:ext cx="1969598" cy="1329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kstvak 7"/>
          <p:cNvSpPr txBox="1"/>
          <p:nvPr/>
        </p:nvSpPr>
        <p:spPr>
          <a:xfrm>
            <a:off x="6660232" y="4563529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Hielstrings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373214"/>
            <a:ext cx="1656184" cy="124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827584" y="573325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Overslagen</a:t>
            </a:r>
          </a:p>
        </p:txBody>
      </p:sp>
    </p:spTree>
    <p:extLst>
      <p:ext uri="{BB962C8B-B14F-4D97-AF65-F5344CB8AC3E}">
        <p14:creationId xmlns:p14="http://schemas.microsoft.com/office/powerpoint/2010/main" val="193655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Passieve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604664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Persoonlijke veiligheidsvoorzieningen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988840"/>
            <a:ext cx="1453214" cy="181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539552" y="1968771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Reddingsvest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539552" y="4149080"/>
            <a:ext cx="77048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Bescherming  tegen weersinvloeden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400" dirty="0"/>
              <a:t>Koude. Voldoende warme kleding, laagjes. Muts.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400" dirty="0"/>
              <a:t>Regen. Regenjack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400" dirty="0"/>
              <a:t>Zon. Voldoende water, zonnebrand crème, petje </a:t>
            </a:r>
          </a:p>
        </p:txBody>
      </p:sp>
    </p:spTree>
    <p:extLst>
      <p:ext uri="{BB962C8B-B14F-4D97-AF65-F5344CB8AC3E}">
        <p14:creationId xmlns:p14="http://schemas.microsoft.com/office/powerpoint/2010/main" val="768747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Aan boord</a:t>
            </a:r>
          </a:p>
          <a:p>
            <a:r>
              <a:rPr lang="nl-NL" sz="2800" dirty="0"/>
              <a:t>Bij het instappen</a:t>
            </a:r>
          </a:p>
          <a:p>
            <a:r>
              <a:rPr lang="nl-NL" sz="2800" dirty="0"/>
              <a:t>Veilig boord</a:t>
            </a:r>
          </a:p>
          <a:p>
            <a:pPr marL="0" indent="0">
              <a:buNone/>
            </a:pPr>
            <a:r>
              <a:rPr lang="nl-NL" dirty="0"/>
              <a:t>Op het water</a:t>
            </a:r>
          </a:p>
          <a:p>
            <a:r>
              <a:rPr lang="nl-NL" sz="2800" dirty="0"/>
              <a:t>Vaarverbod</a:t>
            </a:r>
          </a:p>
          <a:p>
            <a:r>
              <a:rPr lang="nl-NL" sz="2800" dirty="0"/>
              <a:t>Verkeersregels op het water</a:t>
            </a:r>
          </a:p>
          <a:p>
            <a:pPr marL="0" indent="0">
              <a:buNone/>
            </a:pPr>
            <a:r>
              <a:rPr lang="nl-NL" dirty="0"/>
              <a:t>Bij bijzondere omstandigheden</a:t>
            </a:r>
          </a:p>
          <a:p>
            <a:pPr marL="0" indent="0">
              <a:buNone/>
            </a:pPr>
            <a:r>
              <a:rPr lang="nl-NL" dirty="0"/>
              <a:t>Algemeen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3187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648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Aan Boord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1768172"/>
            <a:ext cx="2719983" cy="1827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595661"/>
            <a:ext cx="2936007" cy="1972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611560" y="1811727"/>
            <a:ext cx="417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Bij het instappen de boot vasthouden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211960" y="4320366"/>
            <a:ext cx="310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 Overslagen dicht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859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1728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Aan boord</a:t>
            </a:r>
          </a:p>
          <a:p>
            <a:r>
              <a:rPr lang="nl-NL" sz="2800" dirty="0"/>
              <a:t>Stuurtouw onder het lichaam</a:t>
            </a:r>
          </a:p>
          <a:p>
            <a:r>
              <a:rPr lang="nl-NL" sz="2800" dirty="0"/>
              <a:t>Veilig boord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550" y="4092118"/>
            <a:ext cx="2047875" cy="1302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178896"/>
            <a:ext cx="2489257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59" y="3409603"/>
            <a:ext cx="2020053" cy="1158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892218" y="2459852"/>
            <a:ext cx="5191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Bij het manoeuvreren, afvaart en aankomst</a:t>
            </a:r>
            <a:endParaRPr lang="nl-NL" sz="2800" dirty="0"/>
          </a:p>
        </p:txBody>
      </p:sp>
      <p:sp>
        <p:nvSpPr>
          <p:cNvPr id="5" name="Tekstvak 4"/>
          <p:cNvSpPr txBox="1"/>
          <p:nvPr/>
        </p:nvSpPr>
        <p:spPr>
          <a:xfrm>
            <a:off x="2742626" y="364502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Geen veilig boord !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1025369" y="4588873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Tijdens bijliggen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61275" y="5062760"/>
            <a:ext cx="7883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err="1"/>
              <a:t>Slifferen</a:t>
            </a:r>
            <a:r>
              <a:rPr lang="nl-NL" sz="2800" dirty="0"/>
              <a:t> bij het ronden en strijken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Bij passeren van bruggen en smalle doorgangen</a:t>
            </a:r>
          </a:p>
          <a:p>
            <a:r>
              <a:rPr lang="nl-NL" sz="2400" dirty="0"/>
              <a:t>       Slippen, vallen.  Bladen horizontaal vlak boven het water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Riemen altijd vasthouden.</a:t>
            </a:r>
          </a:p>
        </p:txBody>
      </p:sp>
    </p:spTree>
    <p:extLst>
      <p:ext uri="{BB962C8B-B14F-4D97-AF65-F5344CB8AC3E}">
        <p14:creationId xmlns:p14="http://schemas.microsoft.com/office/powerpoint/2010/main" val="308515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1080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Op het water</a:t>
            </a:r>
          </a:p>
          <a:p>
            <a:r>
              <a:rPr lang="nl-NL" sz="2800" dirty="0"/>
              <a:t>Vaarverbod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460" y="2338924"/>
            <a:ext cx="2060003" cy="2839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755576" y="2285998"/>
            <a:ext cx="590465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Stoplicht</a:t>
            </a:r>
          </a:p>
          <a:p>
            <a:r>
              <a:rPr lang="nl-NL" sz="2800" dirty="0">
                <a:solidFill>
                  <a:srgbClr val="00B050"/>
                </a:solidFill>
              </a:rPr>
              <a:t>Groen</a:t>
            </a:r>
            <a:r>
              <a:rPr lang="nl-NL" sz="2800" dirty="0"/>
              <a:t>  Varen toegestaan</a:t>
            </a:r>
          </a:p>
          <a:p>
            <a:r>
              <a:rPr lang="nl-NL" sz="2800" dirty="0">
                <a:solidFill>
                  <a:srgbClr val="FF0000"/>
                </a:solidFill>
              </a:rPr>
              <a:t>Rood</a:t>
            </a:r>
            <a:r>
              <a:rPr lang="nl-NL" sz="2800" dirty="0"/>
              <a:t>    Vaarverbod</a:t>
            </a:r>
          </a:p>
          <a:p>
            <a:r>
              <a:rPr lang="nl-NL" sz="2800" dirty="0"/>
              <a:t>              </a:t>
            </a:r>
            <a:r>
              <a:rPr lang="nl-NL" sz="2400" dirty="0"/>
              <a:t>wind (&gt; 5 </a:t>
            </a:r>
            <a:r>
              <a:rPr lang="nl-NL" sz="2400" dirty="0" err="1"/>
              <a:t>Bf</a:t>
            </a:r>
            <a:r>
              <a:rPr lang="nl-NL" sz="2400" dirty="0"/>
              <a:t>.), onweer, vorst</a:t>
            </a:r>
          </a:p>
          <a:p>
            <a:r>
              <a:rPr lang="nl-NL" sz="2400" dirty="0"/>
              <a:t>                 drijfijs, mist (eiland) </a:t>
            </a:r>
          </a:p>
          <a:p>
            <a:r>
              <a:rPr lang="nl-NL" sz="2800" dirty="0">
                <a:solidFill>
                  <a:srgbClr val="FF0000"/>
                </a:solidFill>
              </a:rPr>
              <a:t>Groen</a:t>
            </a:r>
            <a:r>
              <a:rPr lang="nl-NL" sz="2800" dirty="0"/>
              <a:t> + </a:t>
            </a:r>
            <a:r>
              <a:rPr lang="nl-NL" sz="2800" dirty="0">
                <a:solidFill>
                  <a:srgbClr val="00B050"/>
                </a:solidFill>
              </a:rPr>
              <a:t>Rood</a:t>
            </a:r>
            <a:r>
              <a:rPr lang="nl-NL" sz="2800" dirty="0"/>
              <a:t> Vaarbeperking</a:t>
            </a:r>
          </a:p>
          <a:p>
            <a:r>
              <a:rPr lang="nl-NL" sz="2400" dirty="0"/>
              <a:t>                 varen op de “Breevaart” toegestaan</a:t>
            </a:r>
          </a:p>
          <a:p>
            <a:r>
              <a:rPr lang="nl-NL" sz="2400" dirty="0"/>
              <a:t>                                    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47848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l-NL" sz="3600" dirty="0"/>
              <a:t>Actieve Veiligheid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Op het water</a:t>
            </a:r>
            <a:endParaRPr lang="nl-NL" sz="2800" dirty="0"/>
          </a:p>
          <a:p>
            <a:pPr marL="0" indent="0">
              <a:buNone/>
            </a:pPr>
            <a:r>
              <a:rPr lang="nl-NL" sz="2800" dirty="0"/>
              <a:t>Verkeersregels </a:t>
            </a:r>
          </a:p>
          <a:p>
            <a:r>
              <a:rPr lang="nl-NL" sz="2400" dirty="0"/>
              <a:t>Klein schip wijkt voor groot schip.</a:t>
            </a:r>
          </a:p>
          <a:p>
            <a:r>
              <a:rPr lang="nl-NL" sz="2400" dirty="0"/>
              <a:t>Pleziervaart wijkt voor beroepsvaart.</a:t>
            </a:r>
          </a:p>
          <a:p>
            <a:r>
              <a:rPr lang="nl-NL" sz="2400" dirty="0"/>
              <a:t>Motor wijkt voor spierkracht wijkt voor wind.</a:t>
            </a:r>
          </a:p>
          <a:p>
            <a:r>
              <a:rPr lang="nl-NL" sz="2400" dirty="0"/>
              <a:t>Houd zoveel mogelijk stuurboordwal.</a:t>
            </a:r>
          </a:p>
          <a:p>
            <a:r>
              <a:rPr lang="nl-NL" sz="2400" dirty="0"/>
              <a:t>Roeiboten onderling. Verleen de boot van rechts vrije vaart.</a:t>
            </a:r>
          </a:p>
          <a:p>
            <a:r>
              <a:rPr lang="nl-NL" sz="2400" dirty="0"/>
              <a:t>Passeren aan bakboord van het opgelopen schip, het opgelopen schip geeft ruimte.</a:t>
            </a:r>
          </a:p>
          <a:p>
            <a:r>
              <a:rPr lang="nl-NL" sz="2400" dirty="0"/>
              <a:t>Bij tegengestelde koers: beide schepen wijken naar stuurboord.</a:t>
            </a:r>
          </a:p>
          <a:p>
            <a:r>
              <a:rPr lang="nl-NL" sz="2400" dirty="0"/>
              <a:t>Bij bruggen en engten. Het schip dat stroomafwaarts of met de wind mee vaart heeft voorrang.</a:t>
            </a:r>
          </a:p>
          <a:p>
            <a:endParaRPr lang="nl-NL" sz="24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268336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654</Words>
  <Application>Microsoft Office PowerPoint</Application>
  <PresentationFormat>Diavoorstelling (4:3)</PresentationFormat>
  <Paragraphs>158</Paragraphs>
  <Slides>17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0" baseType="lpstr">
      <vt:lpstr>Arial</vt:lpstr>
      <vt:lpstr>Calibri</vt:lpstr>
      <vt:lpstr>Kantoorthema</vt:lpstr>
      <vt:lpstr>Veiligheid</vt:lpstr>
      <vt:lpstr>Veiligheid </vt:lpstr>
      <vt:lpstr>Passieve Veiligheid </vt:lpstr>
      <vt:lpstr>Passieve Veiligheid </vt:lpstr>
      <vt:lpstr>Actieve Veiligheid </vt:lpstr>
      <vt:lpstr>Actieve Veiligheid</vt:lpstr>
      <vt:lpstr>Actieve Veiligheid </vt:lpstr>
      <vt:lpstr>Actieve Veiligheid </vt:lpstr>
      <vt:lpstr>Actieve Veiligheid </vt:lpstr>
      <vt:lpstr>Actieve Veiligheid </vt:lpstr>
      <vt:lpstr>Actieve Veiligheid </vt:lpstr>
      <vt:lpstr>Actieve Veiligheid </vt:lpstr>
      <vt:lpstr>Actieve Veiligheid </vt:lpstr>
      <vt:lpstr>Actieve Veiligheid </vt:lpstr>
      <vt:lpstr>Actieve Veiligheid </vt:lpstr>
      <vt:lpstr>Actieve Veiligheid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Veiligheid</dc:title>
  <dc:creator>Gebruiker</dc:creator>
  <cp:lastModifiedBy>Ernst Jacobi</cp:lastModifiedBy>
  <cp:revision>44</cp:revision>
  <cp:lastPrinted>2016-05-28T16:45:24Z</cp:lastPrinted>
  <dcterms:created xsi:type="dcterms:W3CDTF">2014-05-01T20:10:36Z</dcterms:created>
  <dcterms:modified xsi:type="dcterms:W3CDTF">2017-06-07T19:21:24Z</dcterms:modified>
</cp:coreProperties>
</file>